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62" d="100"/>
          <a:sy n="62" d="100"/>
        </p:scale>
        <p:origin x="124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3/10/2024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eg>
</file>

<file path=ppt/media/image2.png>
</file>

<file path=ppt/media/image3.png>
</file>

<file path=ppt/media/image4.jpe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3/10/2024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ditya1117/datasciencecapstone/blob/ec1a078074b82017420e86f218e9caa8db794f21/code_files/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ditya1117/datasciencecapstone/blob/ec1a078074b82017420e86f218e9caa8db794f21/code_files/data_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ditya1117/datasciencecapstone/blob/ec1a078074b82017420e86f218e9caa8db794f21/code_files/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raditya1117/datasciencecapstone/blob/ada5e6ccae521b9bce7e389db6ef4fb81b9748c2/code_files/analytics_using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aditya1117/datasciencecapstone/blob/ada5e6ccae521b9bce7e389db6ef4fb81b9748c2/code_files/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aditya1117/datasciencecapstone/blob/ada5e6ccae521b9bce7e389db6ef4fb81b9748c2/code_files/spacex_classific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aditya1117/datasciencecapstone"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aditya1117/datasciencecapstone/blob/ec1a078074b82017420e86f218e9caa8db794f21/code_files/data_collection_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hyperlink" Target="https://github.com/raditya1117/datasciencecapstone/blob/ec1a078074b82017420e86f218e9caa8db794f21/code_files/data_collection_web_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panose="020B0604020104020204" pitchFamily="34" charset="0"/>
                <a:ea typeface="SF Pro" pitchFamily="2" charset="0"/>
                <a:cs typeface="SF Pro" pitchFamily="2" charset="0"/>
              </a:rPr>
              <a:t>Aditya Raj</a:t>
            </a:r>
          </a:p>
          <a:p>
            <a:r>
              <a:rPr lang="en-US" dirty="0" smtClean="0">
                <a:solidFill>
                  <a:schemeClr val="bg2"/>
                </a:solidFill>
                <a:latin typeface="Abadi" panose="020B0604020104020204" pitchFamily="34" charset="0"/>
                <a:ea typeface="SF Pro" pitchFamily="2" charset="0"/>
                <a:cs typeface="SF Pro" pitchFamily="2" charset="0"/>
              </a:rPr>
              <a:t>06-03-2024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smtClean="0">
                <a:solidFill>
                  <a:schemeClr val="accent3">
                    <a:lumMod val="25000"/>
                  </a:schemeClr>
                </a:solidFill>
                <a:latin typeface="Abadi" panose="020B0604020104020204" pitchFamily="34" charset="0"/>
              </a:rPr>
              <a:t>After collecting the data, we performed data wrangling to get basic insights from the data and transform it into a usable format. For this, we performed the following tasks.</a:t>
            </a:r>
          </a:p>
          <a:p>
            <a:pPr lvl="1"/>
            <a:r>
              <a:rPr lang="en-US" b="1" dirty="0"/>
              <a:t>Calculate the number of launches on each </a:t>
            </a:r>
            <a:r>
              <a:rPr lang="en-US" b="1" dirty="0" smtClean="0"/>
              <a:t>site.</a:t>
            </a:r>
          </a:p>
          <a:p>
            <a:pPr lvl="1"/>
            <a:r>
              <a:rPr lang="en-US" b="1" dirty="0"/>
              <a:t>Calculate the number and occurrence of each orbit</a:t>
            </a:r>
          </a:p>
          <a:p>
            <a:pPr lvl="1"/>
            <a:r>
              <a:rPr lang="en-US" b="1" dirty="0"/>
              <a:t>Calculate the number and </a:t>
            </a:r>
            <a:r>
              <a:rPr lang="en-US" b="1" dirty="0" smtClean="0"/>
              <a:t>occurrence </a:t>
            </a:r>
            <a:r>
              <a:rPr lang="en-US" b="1" dirty="0"/>
              <a:t>of mission outcome of the orbits</a:t>
            </a:r>
          </a:p>
          <a:p>
            <a:pPr lvl="1"/>
            <a:r>
              <a:rPr lang="en-US" b="1" dirty="0" smtClean="0"/>
              <a:t>Create </a:t>
            </a:r>
            <a:r>
              <a:rPr lang="en-US" b="1" dirty="0"/>
              <a:t>a landing outcome label from Outcome </a:t>
            </a:r>
            <a:r>
              <a:rPr lang="en-US" b="1" dirty="0" smtClean="0"/>
              <a:t>column for building classification models.</a:t>
            </a:r>
            <a:endParaRPr lang="en-US" b="1" dirty="0"/>
          </a:p>
          <a:p>
            <a:pPr lvl="1"/>
            <a:endParaRPr lang="en-US" sz="1800" dirty="0">
              <a:solidFill>
                <a:schemeClr val="accent3">
                  <a:lumMod val="25000"/>
                </a:schemeClr>
              </a:solidFill>
              <a:latin typeface="Abadi" panose="020B0604020104020204" pitchFamily="34" charset="0"/>
            </a:endParaRPr>
          </a:p>
          <a:p>
            <a:r>
              <a:rPr lang="en-US" sz="2200" dirty="0" smtClean="0">
                <a:solidFill>
                  <a:schemeClr val="accent3">
                    <a:lumMod val="25000"/>
                  </a:schemeClr>
                </a:solidFill>
                <a:latin typeface="Abadi" panose="020B0604020104020204" pitchFamily="34" charset="0"/>
              </a:rPr>
              <a:t>The Jupyter notebook for this task can be found at </a:t>
            </a:r>
            <a:r>
              <a:rPr lang="en-US" sz="2200" dirty="0" smtClean="0">
                <a:solidFill>
                  <a:schemeClr val="accent3">
                    <a:lumMod val="25000"/>
                  </a:schemeClr>
                </a:solidFill>
                <a:latin typeface="Abadi" panose="020B0604020104020204" pitchFamily="34" charset="0"/>
                <a:hlinkClick r:id="rId3"/>
              </a:rPr>
              <a:t>this link</a:t>
            </a:r>
            <a:r>
              <a:rPr lang="en-US" sz="2200" dirty="0" smtClean="0">
                <a:solidFill>
                  <a:schemeClr val="accent3">
                    <a:lumMod val="25000"/>
                  </a:schemeClr>
                </a:solidFill>
                <a:latin typeface="Abadi" panose="020B0604020104020204" pitchFamily="34" charset="0"/>
              </a:rPr>
              <a:t>. </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panose="020B0604020104020204" pitchFamily="34" charset="0"/>
              </a:rPr>
              <a:t>After data wrangling, we proceeded with data visualization to find answers to our queries on how different factors affect the success of rocket landings.</a:t>
            </a:r>
          </a:p>
          <a:p>
            <a:pPr lvl="1">
              <a:lnSpc>
                <a:spcPct val="100000"/>
              </a:lnSpc>
              <a:spcBef>
                <a:spcPts val="1400"/>
              </a:spcBef>
            </a:pPr>
            <a:r>
              <a:rPr lang="en-US" b="1" dirty="0" smtClean="0"/>
              <a:t>To </a:t>
            </a:r>
            <a:r>
              <a:rPr lang="en-US" b="1" dirty="0"/>
              <a:t>v</a:t>
            </a:r>
            <a:r>
              <a:rPr lang="en-US" b="1" dirty="0" smtClean="0"/>
              <a:t>isualize </a:t>
            </a:r>
            <a:r>
              <a:rPr lang="en-US" b="1" dirty="0"/>
              <a:t>the relationship between success rate of each orbit </a:t>
            </a:r>
            <a:r>
              <a:rPr lang="en-US" b="1" dirty="0" smtClean="0"/>
              <a:t>type, we used a bar chart.</a:t>
            </a:r>
          </a:p>
          <a:p>
            <a:pPr lvl="1">
              <a:lnSpc>
                <a:spcPct val="100000"/>
              </a:lnSpc>
              <a:spcBef>
                <a:spcPts val="1400"/>
              </a:spcBef>
            </a:pPr>
            <a:r>
              <a:rPr lang="en-US" b="1" dirty="0" smtClean="0"/>
              <a:t>To Visualize </a:t>
            </a:r>
            <a:r>
              <a:rPr lang="en-US" b="1" dirty="0"/>
              <a:t>the </a:t>
            </a:r>
            <a:r>
              <a:rPr lang="en-US" b="1" dirty="0" smtClean="0"/>
              <a:t>relationships between </a:t>
            </a:r>
            <a:r>
              <a:rPr lang="en-IN" b="1" dirty="0"/>
              <a:t>Payload and Orbit </a:t>
            </a:r>
            <a:r>
              <a:rPr lang="en-IN" b="1" dirty="0" smtClean="0"/>
              <a:t>type</a:t>
            </a:r>
            <a:r>
              <a:rPr lang="en-US" b="1" dirty="0" smtClean="0"/>
              <a:t>, Flight Number </a:t>
            </a:r>
            <a:r>
              <a:rPr lang="en-US" b="1" dirty="0"/>
              <a:t>and Orbit </a:t>
            </a:r>
            <a:r>
              <a:rPr lang="en-US" b="1" dirty="0" smtClean="0"/>
              <a:t>type, </a:t>
            </a:r>
            <a:r>
              <a:rPr lang="en-US" b="1" dirty="0"/>
              <a:t>Flight Number and Launch </a:t>
            </a:r>
            <a:r>
              <a:rPr lang="en-US" b="1" dirty="0" smtClean="0"/>
              <a:t>Site,  we used a scatter plot.</a:t>
            </a:r>
          </a:p>
          <a:p>
            <a:pPr lvl="1">
              <a:lnSpc>
                <a:spcPct val="100000"/>
              </a:lnSpc>
              <a:spcBef>
                <a:spcPts val="1400"/>
              </a:spcBef>
            </a:pPr>
            <a:r>
              <a:rPr lang="en-US" b="1" dirty="0" smtClean="0"/>
              <a:t>To visualize </a:t>
            </a:r>
            <a:r>
              <a:rPr lang="en-US" b="1" dirty="0"/>
              <a:t>the launch success yearly </a:t>
            </a:r>
            <a:r>
              <a:rPr lang="en-US" b="1" dirty="0" smtClean="0"/>
              <a:t>trend, we used a line chart.</a:t>
            </a:r>
          </a:p>
          <a:p>
            <a:pPr>
              <a:lnSpc>
                <a:spcPct val="100000"/>
              </a:lnSpc>
              <a:spcBef>
                <a:spcPts val="1400"/>
              </a:spcBef>
            </a:pPr>
            <a:r>
              <a:rPr lang="en-US" sz="2200" b="1" dirty="0" smtClean="0"/>
              <a:t>The Jupyter Notebook for this task can be found at </a:t>
            </a:r>
            <a:r>
              <a:rPr lang="en-US" sz="2200" b="1" dirty="0" smtClean="0">
                <a:hlinkClick r:id="rId3"/>
              </a:rPr>
              <a:t>this link</a:t>
            </a:r>
            <a:r>
              <a:rPr lang="en-US" sz="2200" b="1" dirty="0" smtClean="0"/>
              <a:t>.</a:t>
            </a:r>
            <a:endParaRPr lang="en-US" sz="2200" b="1" dirty="0"/>
          </a:p>
          <a:p>
            <a:pPr lvl="1">
              <a:lnSpc>
                <a:spcPct val="100000"/>
              </a:lnSpc>
              <a:spcBef>
                <a:spcPts val="1400"/>
              </a:spcBef>
            </a:pPr>
            <a:endParaRPr lang="en-US" b="1" dirty="0" smtClean="0"/>
          </a:p>
          <a:p>
            <a:pPr lvl="1">
              <a:lnSpc>
                <a:spcPct val="100000"/>
              </a:lnSpc>
              <a:spcBef>
                <a:spcPts val="1400"/>
              </a:spcBef>
            </a:pPr>
            <a:endParaRPr lang="en-US" b="1" dirty="0"/>
          </a:p>
          <a:p>
            <a:pPr lvl="1">
              <a:lnSpc>
                <a:spcPct val="100000"/>
              </a:lnSpc>
              <a:spcBef>
                <a:spcPts val="1400"/>
              </a:spcBef>
            </a:pPr>
            <a:endParaRPr lang="en-US" b="1" dirty="0"/>
          </a:p>
          <a:p>
            <a:pPr lvl="1">
              <a:lnSpc>
                <a:spcPct val="100000"/>
              </a:lnSpc>
              <a:spcBef>
                <a:spcPts val="1400"/>
              </a:spcBef>
            </a:pPr>
            <a:endParaRPr lang="en-US" b="1" dirty="0"/>
          </a:p>
          <a:p>
            <a:pPr lvl="1">
              <a:lnSpc>
                <a:spcPct val="100000"/>
              </a:lnSpc>
              <a:spcBef>
                <a:spcPts val="1400"/>
              </a:spcBef>
            </a:pPr>
            <a:endParaRPr lang="en-US" sz="14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smtClean="0">
                <a:solidFill>
                  <a:schemeClr val="accent3">
                    <a:lumMod val="25000"/>
                  </a:schemeClr>
                </a:solidFill>
                <a:latin typeface="Abadi"/>
              </a:rPr>
              <a:t>After data visualization, we used SQL to gain deeper insights into the data. For this, we used the following queries.</a:t>
            </a:r>
          </a:p>
          <a:p>
            <a:pPr lvl="1">
              <a:lnSpc>
                <a:spcPct val="100000"/>
              </a:lnSpc>
              <a:spcBef>
                <a:spcPts val="100"/>
              </a:spcBef>
            </a:pPr>
            <a:r>
              <a:rPr lang="en-US" sz="1600" b="1" i="1" dirty="0"/>
              <a:t>Display the names of the unique launch sites in the space mission</a:t>
            </a:r>
          </a:p>
          <a:p>
            <a:pPr lvl="1">
              <a:lnSpc>
                <a:spcPct val="100000"/>
              </a:lnSpc>
              <a:spcBef>
                <a:spcPts val="100"/>
              </a:spcBef>
            </a:pPr>
            <a:r>
              <a:rPr lang="en-US" sz="1600" b="1" i="1" dirty="0"/>
              <a:t>Display 5 records where launch sites begin with the string 'CCA'</a:t>
            </a:r>
          </a:p>
          <a:p>
            <a:pPr lvl="1">
              <a:lnSpc>
                <a:spcPct val="100000"/>
              </a:lnSpc>
              <a:spcBef>
                <a:spcPts val="100"/>
              </a:spcBef>
            </a:pPr>
            <a:r>
              <a:rPr lang="en-US" sz="1600" b="1" i="1" dirty="0"/>
              <a:t>Display the total payload mass carried by boosters launched by NASA (CRS)</a:t>
            </a:r>
          </a:p>
          <a:p>
            <a:pPr lvl="1">
              <a:lnSpc>
                <a:spcPct val="100000"/>
              </a:lnSpc>
              <a:spcBef>
                <a:spcPts val="100"/>
              </a:spcBef>
            </a:pPr>
            <a:r>
              <a:rPr lang="en-US" sz="1600" b="1" i="1" dirty="0"/>
              <a:t>Display average payload mass carried by booster version F9 v1.1</a:t>
            </a:r>
          </a:p>
          <a:p>
            <a:pPr lvl="1">
              <a:lnSpc>
                <a:spcPct val="100000"/>
              </a:lnSpc>
              <a:spcBef>
                <a:spcPts val="100"/>
              </a:spcBef>
            </a:pPr>
            <a:r>
              <a:rPr lang="en-US" sz="1600" b="1" i="1" dirty="0"/>
              <a:t>List the date when the first </a:t>
            </a:r>
            <a:r>
              <a:rPr lang="en-US" sz="1600" b="1" i="1" dirty="0" smtClean="0"/>
              <a:t>successful </a:t>
            </a:r>
            <a:r>
              <a:rPr lang="en-US" sz="1600" b="1" i="1" dirty="0"/>
              <a:t>landing outcome in ground pad was </a:t>
            </a:r>
            <a:r>
              <a:rPr lang="en-US" sz="1600" b="1" i="1" dirty="0" smtClean="0"/>
              <a:t>achieved.</a:t>
            </a:r>
          </a:p>
          <a:p>
            <a:pPr lvl="1">
              <a:lnSpc>
                <a:spcPct val="100000"/>
              </a:lnSpc>
              <a:spcBef>
                <a:spcPts val="100"/>
              </a:spcBef>
            </a:pPr>
            <a:r>
              <a:rPr lang="en-US" sz="1600" b="1" i="1" dirty="0"/>
              <a:t>List the names of the boosters which have success in drone ship and have payload mass greater than 4000 but less than </a:t>
            </a:r>
            <a:r>
              <a:rPr lang="en-US" sz="1600" b="1" i="1" dirty="0" smtClean="0"/>
              <a:t>6000.</a:t>
            </a:r>
          </a:p>
          <a:p>
            <a:pPr lvl="1">
              <a:lnSpc>
                <a:spcPct val="100000"/>
              </a:lnSpc>
              <a:spcBef>
                <a:spcPts val="100"/>
              </a:spcBef>
            </a:pPr>
            <a:r>
              <a:rPr lang="en-US" sz="1600" b="1" i="1" dirty="0"/>
              <a:t>List the total number of successful and failure mission outcomes</a:t>
            </a:r>
          </a:p>
          <a:p>
            <a:pPr lvl="1">
              <a:lnSpc>
                <a:spcPct val="100000"/>
              </a:lnSpc>
              <a:spcBef>
                <a:spcPts val="100"/>
              </a:spcBef>
            </a:pPr>
            <a:r>
              <a:rPr lang="en-US" sz="1600" b="1" i="1" dirty="0"/>
              <a:t>List the names of the </a:t>
            </a:r>
            <a:r>
              <a:rPr lang="en-US" sz="1600" b="1" i="1" dirty="0" smtClean="0"/>
              <a:t>booster versions </a:t>
            </a:r>
            <a:r>
              <a:rPr lang="en-US" sz="1600" b="1" i="1" dirty="0"/>
              <a:t>which have carried the maximum payload mass</a:t>
            </a:r>
          </a:p>
          <a:p>
            <a:pPr lvl="1">
              <a:lnSpc>
                <a:spcPct val="100000"/>
              </a:lnSpc>
              <a:spcBef>
                <a:spcPts val="100"/>
              </a:spcBef>
            </a:pPr>
            <a:r>
              <a:rPr lang="en-US" sz="1600" b="1" i="1" dirty="0"/>
              <a:t>List the records which will display the month names, failure </a:t>
            </a:r>
            <a:r>
              <a:rPr lang="en-US" sz="1600" b="1" i="1" dirty="0" smtClean="0"/>
              <a:t>landing outcomes </a:t>
            </a:r>
            <a:r>
              <a:rPr lang="en-US" sz="1600" b="1" i="1" dirty="0"/>
              <a:t>in drone ship ,booster versions, </a:t>
            </a:r>
            <a:r>
              <a:rPr lang="en-US" sz="1600" b="1" i="1" dirty="0" smtClean="0"/>
              <a:t>launch site </a:t>
            </a:r>
            <a:r>
              <a:rPr lang="en-US" sz="1600" b="1" i="1" dirty="0"/>
              <a:t>for the months in year 2015.</a:t>
            </a:r>
          </a:p>
          <a:p>
            <a:pPr lvl="1">
              <a:lnSpc>
                <a:spcPct val="100000"/>
              </a:lnSpc>
              <a:spcBef>
                <a:spcPts val="100"/>
              </a:spcBef>
            </a:pPr>
            <a:r>
              <a:rPr lang="en-US" sz="1600" b="1" i="1" dirty="0"/>
              <a:t>Rank the count of landing outcomes (such as Failure (drone ship) or Success (ground pad)) between the date 2010-06-04 and 2017-03-20, in descending order</a:t>
            </a:r>
            <a:r>
              <a:rPr lang="en-US" sz="1600" b="1" i="1" dirty="0" smtClean="0"/>
              <a:t>.</a:t>
            </a:r>
            <a:endParaRPr lang="en-US" sz="1600" b="1" i="1" dirty="0"/>
          </a:p>
          <a:p>
            <a:pPr>
              <a:lnSpc>
                <a:spcPct val="100000"/>
              </a:lnSpc>
              <a:spcBef>
                <a:spcPts val="100"/>
              </a:spcBef>
            </a:pPr>
            <a:r>
              <a:rPr lang="en-US" sz="2400" i="1" dirty="0" smtClean="0"/>
              <a:t>The Jupyter Notebook for the task can be found at </a:t>
            </a:r>
            <a:r>
              <a:rPr lang="en-US" sz="2400" i="1" dirty="0" smtClean="0">
                <a:hlinkClick r:id="rId3"/>
              </a:rPr>
              <a:t>this link</a:t>
            </a:r>
            <a:r>
              <a:rPr lang="en-US" sz="2400" i="1" dirty="0" smtClean="0"/>
              <a:t>.</a:t>
            </a:r>
            <a:endParaRPr lang="en-US" sz="2400"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To build interactive maps with Folium, I completed the following tasks.</a:t>
            </a:r>
          </a:p>
          <a:p>
            <a:pPr lvl="1">
              <a:lnSpc>
                <a:spcPct val="100000"/>
              </a:lnSpc>
              <a:spcBef>
                <a:spcPts val="1400"/>
              </a:spcBef>
            </a:pPr>
            <a:r>
              <a:rPr lang="en-US" dirty="0"/>
              <a:t> Mark all launch sites on a </a:t>
            </a:r>
            <a:r>
              <a:rPr lang="en-US" dirty="0" smtClean="0"/>
              <a:t>map.</a:t>
            </a:r>
          </a:p>
          <a:p>
            <a:pPr lvl="1">
              <a:lnSpc>
                <a:spcPct val="100000"/>
              </a:lnSpc>
              <a:spcBef>
                <a:spcPts val="1400"/>
              </a:spcBef>
            </a:pPr>
            <a:r>
              <a:rPr lang="en-US" dirty="0"/>
              <a:t> Mark the success/failed launches for each site on the </a:t>
            </a:r>
            <a:r>
              <a:rPr lang="en-US" dirty="0" smtClean="0"/>
              <a:t>map.</a:t>
            </a:r>
          </a:p>
          <a:p>
            <a:pPr lvl="1">
              <a:lnSpc>
                <a:spcPct val="100000"/>
              </a:lnSpc>
              <a:spcBef>
                <a:spcPts val="1400"/>
              </a:spcBef>
            </a:pPr>
            <a:r>
              <a:rPr lang="en-US" dirty="0"/>
              <a:t>Calculate the distances between a launch site to its proximities</a:t>
            </a:r>
          </a:p>
          <a:p>
            <a:pPr>
              <a:lnSpc>
                <a:spcPct val="100000"/>
              </a:lnSpc>
              <a:spcBef>
                <a:spcPts val="1400"/>
              </a:spcBef>
            </a:pPr>
            <a:r>
              <a:rPr lang="en-US" sz="2200" dirty="0" smtClean="0">
                <a:solidFill>
                  <a:schemeClr val="accent3">
                    <a:lumMod val="25000"/>
                  </a:schemeClr>
                </a:solidFill>
                <a:latin typeface="Abadi" panose="020B0604020104020204" pitchFamily="34" charset="0"/>
              </a:rPr>
              <a:t>For this, I used different folium objects such </a:t>
            </a:r>
            <a:r>
              <a:rPr lang="en-US" sz="2200" dirty="0" smtClean="0">
                <a:solidFill>
                  <a:schemeClr val="accent3">
                    <a:lumMod val="25000"/>
                  </a:schemeClr>
                </a:solidFill>
                <a:latin typeface="Abadi" panose="020B0604020104020204" pitchFamily="34" charset="0"/>
              </a:rPr>
              <a:t>as Map to create the map object,  Circle</a:t>
            </a:r>
            <a:r>
              <a:rPr lang="en-US" dirty="0"/>
              <a:t> </a:t>
            </a:r>
            <a:r>
              <a:rPr lang="en-US" sz="2400" dirty="0"/>
              <a:t>to add a highlighted circle area with a text label on a specific coordinate</a:t>
            </a:r>
            <a:r>
              <a:rPr lang="en-US" sz="2200" dirty="0">
                <a:solidFill>
                  <a:schemeClr val="accent3">
                    <a:lumMod val="25000"/>
                  </a:schemeClr>
                </a:solidFill>
                <a:latin typeface="Abadi" panose="020B0604020104020204" pitchFamily="34" charset="0"/>
              </a:rPr>
              <a:t>, </a:t>
            </a:r>
            <a:r>
              <a:rPr lang="en-US" sz="2200" dirty="0" smtClean="0">
                <a:solidFill>
                  <a:schemeClr val="accent3">
                    <a:lumMod val="25000"/>
                  </a:schemeClr>
                </a:solidFill>
                <a:latin typeface="Abadi" panose="020B0604020104020204" pitchFamily="34" charset="0"/>
              </a:rPr>
              <a:t>Marker to mark a </a:t>
            </a:r>
            <a:r>
              <a:rPr lang="en-US" sz="2200" dirty="0">
                <a:solidFill>
                  <a:schemeClr val="accent3">
                    <a:lumMod val="25000"/>
                  </a:schemeClr>
                </a:solidFill>
                <a:latin typeface="Abadi" panose="020B0604020104020204" pitchFamily="34" charset="0"/>
              </a:rPr>
              <a:t>particular coordinate, </a:t>
            </a:r>
            <a:r>
              <a:rPr lang="en-US" sz="2200" dirty="0" smtClean="0">
                <a:solidFill>
                  <a:schemeClr val="accent3">
                    <a:lumMod val="25000"/>
                  </a:schemeClr>
                </a:solidFill>
                <a:latin typeface="Abadi" panose="020B0604020104020204" pitchFamily="34" charset="0"/>
              </a:rPr>
              <a:t>and </a:t>
            </a:r>
            <a:r>
              <a:rPr lang="en-US" sz="2200" dirty="0" err="1" smtClean="0">
                <a:solidFill>
                  <a:schemeClr val="accent3">
                    <a:lumMod val="25000"/>
                  </a:schemeClr>
                </a:solidFill>
                <a:latin typeface="Abadi" panose="020B0604020104020204" pitchFamily="34" charset="0"/>
              </a:rPr>
              <a:t>MarkerCluster</a:t>
            </a:r>
            <a:r>
              <a:rPr lang="en-US" sz="2200" dirty="0" smtClean="0">
                <a:solidFill>
                  <a:schemeClr val="accent3">
                    <a:lumMod val="25000"/>
                  </a:schemeClr>
                </a:solidFill>
                <a:latin typeface="Abadi" panose="020B0604020104020204" pitchFamily="34" charset="0"/>
              </a:rPr>
              <a:t> to group multiple markers.</a:t>
            </a:r>
            <a:endParaRPr lang="en-US" sz="2200" dirty="0">
              <a:solidFill>
                <a:schemeClr val="accent3">
                  <a:lumMod val="25000"/>
                </a:schemeClr>
              </a:solidFill>
              <a:latin typeface="Abadi" panose="020B0604020104020204" pitchFamily="34" charset="0"/>
            </a:endParaRPr>
          </a:p>
          <a:p>
            <a:r>
              <a:rPr lang="en-US" dirty="0" smtClean="0"/>
              <a:t>The Jupyter notebook for this activity can be found at </a:t>
            </a:r>
            <a:r>
              <a:rPr lang="en-US" dirty="0" smtClean="0">
                <a:hlinkClick r:id="rId3"/>
              </a:rPr>
              <a:t>this link</a:t>
            </a:r>
            <a:r>
              <a:rPr lang="en-US" dirty="0" smtClean="0"/>
              <a:t>.</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To </a:t>
            </a:r>
            <a:r>
              <a:rPr lang="en-US" sz="2200" dirty="0" smtClean="0">
                <a:solidFill>
                  <a:schemeClr val="accent3">
                    <a:lumMod val="25000"/>
                  </a:schemeClr>
                </a:solidFill>
                <a:latin typeface="Abadi" panose="020B0604020104020204" pitchFamily="34" charset="0"/>
              </a:rPr>
              <a:t>get better insights into the data</a:t>
            </a:r>
            <a:r>
              <a:rPr lang="en-US" sz="2200" dirty="0" smtClean="0">
                <a:solidFill>
                  <a:schemeClr val="accent3">
                    <a:lumMod val="25000"/>
                  </a:schemeClr>
                </a:solidFill>
                <a:latin typeface="Abadi" panose="020B0604020104020204" pitchFamily="34" charset="0"/>
              </a:rPr>
              <a:t>, I created a dashboard to visualize the success vs failed launches for each SpaceX </a:t>
            </a:r>
            <a:r>
              <a:rPr lang="en-US" sz="2200" dirty="0">
                <a:solidFill>
                  <a:schemeClr val="accent3">
                    <a:lumMod val="25000"/>
                  </a:schemeClr>
                </a:solidFill>
                <a:latin typeface="Abadi" panose="020B0604020104020204" pitchFamily="34" charset="0"/>
              </a:rPr>
              <a:t>launch site. </a:t>
            </a:r>
            <a:r>
              <a:rPr lang="en-US" sz="2200" dirty="0" smtClean="0">
                <a:solidFill>
                  <a:schemeClr val="accent3">
                    <a:lumMod val="25000"/>
                  </a:schemeClr>
                </a:solidFill>
                <a:latin typeface="Abadi" panose="020B0604020104020204" pitchFamily="34" charset="0"/>
              </a:rPr>
              <a:t>It also uses a pie </a:t>
            </a:r>
            <a:r>
              <a:rPr lang="en-US" sz="2200" dirty="0">
                <a:solidFill>
                  <a:schemeClr val="accent3">
                    <a:lumMod val="25000"/>
                  </a:schemeClr>
                </a:solidFill>
                <a:latin typeface="Abadi" panose="020B0604020104020204" pitchFamily="34" charset="0"/>
              </a:rPr>
              <a:t>chart to show the total successful launches count for all sites. I have also used </a:t>
            </a:r>
            <a:r>
              <a:rPr lang="en-US" sz="2200" dirty="0" smtClean="0">
                <a:solidFill>
                  <a:schemeClr val="accent3">
                    <a:lumMod val="25000"/>
                  </a:schemeClr>
                </a:solidFill>
                <a:latin typeface="Abadi" panose="020B0604020104020204" pitchFamily="34" charset="0"/>
              </a:rPr>
              <a:t>a </a:t>
            </a:r>
            <a:r>
              <a:rPr lang="en-US" sz="2200" dirty="0">
                <a:solidFill>
                  <a:schemeClr val="accent3">
                    <a:lumMod val="25000"/>
                  </a:schemeClr>
                </a:solidFill>
                <a:latin typeface="Abadi" panose="020B0604020104020204" pitchFamily="34" charset="0"/>
              </a:rPr>
              <a:t>scatter chart to show the correlation between payload and launch </a:t>
            </a:r>
            <a:r>
              <a:rPr lang="en-US" sz="2200" dirty="0" smtClean="0">
                <a:solidFill>
                  <a:schemeClr val="accent3">
                    <a:lumMod val="25000"/>
                  </a:schemeClr>
                </a:solidFill>
                <a:latin typeface="Abadi" panose="020B0604020104020204" pitchFamily="34" charset="0"/>
              </a:rPr>
              <a:t>success for each site.</a:t>
            </a:r>
            <a:endParaRPr lang="en-US" sz="2200" dirty="0" smtClean="0">
              <a:solidFill>
                <a:schemeClr val="accent3">
                  <a:lumMod val="25000"/>
                </a:schemeClr>
              </a:solidFill>
              <a:latin typeface="Abadi" panose="020B0604020104020204" pitchFamily="34" charset="0"/>
            </a:endParaRPr>
          </a:p>
          <a:p>
            <a:r>
              <a:rPr lang="en-US" dirty="0" smtClean="0"/>
              <a:t>The Python file for this activity can be found at </a:t>
            </a:r>
            <a:r>
              <a:rPr lang="en-US" dirty="0" smtClean="0">
                <a:hlinkClick r:id="rId3"/>
              </a:rPr>
              <a:t>this link</a:t>
            </a:r>
            <a:r>
              <a:rPr lang="en-US" dirty="0" smtClean="0"/>
              <a: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568797" cy="4351338"/>
          </a:xfrm>
          <a:prstGeom prst="rect">
            <a:avLst/>
          </a:prstGeom>
        </p:spPr>
        <p:txBody>
          <a:bodyPr>
            <a:normAutofit/>
          </a:bodyPr>
          <a:lstStyle/>
          <a:p>
            <a:pPr marL="0" indent="0">
              <a:lnSpc>
                <a:spcPct val="100000"/>
              </a:lnSpc>
              <a:spcBef>
                <a:spcPts val="1400"/>
              </a:spcBef>
              <a:buNone/>
            </a:pPr>
            <a:r>
              <a:rPr lang="en-US" sz="2200" dirty="0" smtClean="0">
                <a:solidFill>
                  <a:schemeClr val="accent3">
                    <a:lumMod val="25000"/>
                  </a:schemeClr>
                </a:solidFill>
                <a:latin typeface="Abadi" panose="020B0604020104020204" pitchFamily="34" charset="0"/>
              </a:rPr>
              <a:t>To build a classification model, we first created an array to contain class labels. Then, we used standard scaling algorithm to standardize the data. Next, we used different algorithms such as Logistic regression, Support vector machines, decision trees, and K-Nearest Neighbors algorithm to find the best classifier for predicting whether a rocket launch and landing will successful or not based on different factors. The Jupyter notebook for this activity can be found at </a:t>
            </a:r>
            <a:r>
              <a:rPr lang="en-US" sz="2200" dirty="0" smtClean="0">
                <a:solidFill>
                  <a:schemeClr val="accent3">
                    <a:lumMod val="25000"/>
                  </a:schemeClr>
                </a:solidFill>
                <a:latin typeface="Abadi" panose="020B0604020104020204" pitchFamily="34" charset="0"/>
                <a:hlinkClick r:id="rId3"/>
              </a:rPr>
              <a:t>this link</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8807" y="1918335"/>
            <a:ext cx="4946804" cy="3118613"/>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450" y="1316472"/>
            <a:ext cx="10822721" cy="5541528"/>
          </a:xfrm>
          <a:prstGeom prst="rect">
            <a:avLst/>
          </a:prstGeom>
        </p:spPr>
      </p:pic>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1123567"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3" name="TextBox 2"/>
          <p:cNvSpPr txBox="1"/>
          <p:nvPr/>
        </p:nvSpPr>
        <p:spPr>
          <a:xfrm>
            <a:off x="1164482" y="1852785"/>
            <a:ext cx="9033403" cy="1815882"/>
          </a:xfrm>
          <a:prstGeom prst="rect">
            <a:avLst/>
          </a:prstGeom>
          <a:noFill/>
        </p:spPr>
        <p:txBody>
          <a:bodyPr wrap="square" rtlCol="0">
            <a:spAutoFit/>
          </a:bodyPr>
          <a:lstStyle/>
          <a:p>
            <a:pPr algn="ctr">
              <a:lnSpc>
                <a:spcPct val="100000"/>
              </a:lnSpc>
              <a:spcBef>
                <a:spcPts val="1400"/>
              </a:spcBef>
            </a:pPr>
            <a:r>
              <a:rPr lang="en-US" sz="2800" b="1" dirty="0">
                <a:solidFill>
                  <a:srgbClr val="C00000"/>
                </a:solidFill>
                <a:latin typeface="Arial Black" panose="020B0A04020102020204" pitchFamily="34" charset="0"/>
              </a:rPr>
              <a:t>In the next sections, we discuss the outcomes of Exploratory data analysis, Interactive analytics, and Predictive analysis.</a:t>
            </a:r>
            <a:endParaRPr lang="en-US" sz="2800" b="1" dirty="0">
              <a:solidFill>
                <a:srgbClr val="C00000"/>
              </a:solidFill>
              <a:latin typeface="Arial Black" panose="020B0A04020102020204" pitchFamily="34" charset="0"/>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79825"/>
            <a:ext cx="10931209" cy="504643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project focuses on analyzing the SpaceX  Falcon 9 data and building a prediction model to predict if a particular rocket launch will successfully land or not.</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entire presentation consists of the following sections: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Methodology</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Insights from Exploratory </a:t>
            </a:r>
            <a:r>
              <a:rPr lang="en-US" sz="1800" dirty="0">
                <a:solidFill>
                  <a:schemeClr val="accent3">
                    <a:lumMod val="25000"/>
                  </a:schemeClr>
                </a:solidFill>
                <a:latin typeface="Abadi" panose="020B0604020104020204" pitchFamily="34" charset="0"/>
              </a:rPr>
              <a:t>D</a:t>
            </a:r>
            <a:r>
              <a:rPr lang="en-US" sz="1800" dirty="0" smtClean="0">
                <a:solidFill>
                  <a:schemeClr val="accent3">
                    <a:lumMod val="25000"/>
                  </a:schemeClr>
                </a:solidFill>
                <a:latin typeface="Abadi" panose="020B0604020104020204" pitchFamily="34" charset="0"/>
              </a:rPr>
              <a:t>ata Analysis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Launch Sites Proximities Analysis</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Building a Dashboard with Plotly Dash</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Predictive Analysis and Classification Model Building</a:t>
            </a:r>
          </a:p>
          <a:p>
            <a:pPr>
              <a:lnSpc>
                <a:spcPct val="100000"/>
              </a:lnSpc>
              <a:spcBef>
                <a:spcPts val="1400"/>
              </a:spcBef>
            </a:pPr>
            <a:r>
              <a:rPr lang="en-US" sz="2200" dirty="0" smtClean="0">
                <a:solidFill>
                  <a:schemeClr val="accent3">
                    <a:lumMod val="25000"/>
                  </a:schemeClr>
                </a:solidFill>
                <a:latin typeface="Abadi" panose="020B0604020104020204" pitchFamily="34" charset="0"/>
              </a:rPr>
              <a:t>The outcome of each step were analyzed and stored in separate </a:t>
            </a:r>
            <a:r>
              <a:rPr lang="en-US" sz="2200" dirty="0">
                <a:solidFill>
                  <a:schemeClr val="accent3">
                    <a:lumMod val="25000"/>
                  </a:schemeClr>
                </a:solidFill>
                <a:latin typeface="Abadi" panose="020B0604020104020204" pitchFamily="34" charset="0"/>
              </a:rPr>
              <a:t>J</a:t>
            </a:r>
            <a:r>
              <a:rPr lang="en-US" sz="2200" dirty="0" smtClean="0">
                <a:solidFill>
                  <a:schemeClr val="accent3">
                    <a:lumMod val="25000"/>
                  </a:schemeClr>
                </a:solidFill>
                <a:latin typeface="Abadi" panose="020B0604020104020204" pitchFamily="34" charset="0"/>
              </a:rPr>
              <a:t>upyter notebooks, images, and CSV files, wherever applicable. All the files have been shared in the </a:t>
            </a:r>
            <a:r>
              <a:rPr lang="en-US" sz="2200" dirty="0" smtClean="0">
                <a:solidFill>
                  <a:schemeClr val="accent3">
                    <a:lumMod val="25000"/>
                  </a:schemeClr>
                </a:solidFill>
                <a:latin typeface="Abadi" panose="020B0604020104020204" pitchFamily="34" charset="0"/>
                <a:hlinkClick r:id="rId3"/>
              </a:rPr>
              <a:t>GitHub repository</a:t>
            </a:r>
            <a:r>
              <a:rPr lang="en-US" sz="2200" dirty="0" smtClean="0">
                <a:solidFill>
                  <a:schemeClr val="accent3">
                    <a:lumMod val="25000"/>
                  </a:schemeClr>
                </a:solidFill>
                <a:latin typeface="Abadi" panose="020B0604020104020204" pitchFamily="34" charset="0"/>
              </a:rPr>
              <a: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58319"/>
            <a:ext cx="10499275" cy="41070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smtClean="0">
                <a:solidFill>
                  <a:schemeClr val="accent3">
                    <a:lumMod val="25000"/>
                  </a:schemeClr>
                </a:solidFill>
                <a:latin typeface="Abadi" panose="020B0604020104020204" pitchFamily="34" charset="0"/>
              </a:rPr>
              <a:t>SpaceX is a leading private space agency that specializes in low-cost rocket launches. With its reusable first stage components of the Falcon 9 rockets, SpaceX is able to keep its operations costs almost one third of compared to other space agencies. </a:t>
            </a:r>
          </a:p>
          <a:p>
            <a:pPr>
              <a:spcBef>
                <a:spcPts val="1400"/>
              </a:spcBef>
            </a:pPr>
            <a:r>
              <a:rPr lang="en-US" sz="2200" dirty="0" smtClean="0">
                <a:solidFill>
                  <a:schemeClr val="accent3">
                    <a:lumMod val="25000"/>
                  </a:schemeClr>
                </a:solidFill>
                <a:latin typeface="Abadi" panose="020B0604020104020204" pitchFamily="34" charset="0"/>
              </a:rPr>
              <a:t>This project aims to analyze how successful is the Falcon 9 first stage landing. It also tries to predict whether a particular rocket launch will result in a successful landing of the first stage of the Falcon 9 rockets.   </a:t>
            </a:r>
          </a:p>
          <a:p>
            <a:pPr>
              <a:spcBef>
                <a:spcPts val="1400"/>
              </a:spcBef>
            </a:pPr>
            <a:r>
              <a:rPr lang="en-US" sz="2200" dirty="0" smtClean="0">
                <a:solidFill>
                  <a:schemeClr val="accent3">
                    <a:lumMod val="25000"/>
                  </a:schemeClr>
                </a:solidFill>
                <a:latin typeface="Abadi" panose="020B0604020104020204" pitchFamily="34" charset="0"/>
              </a:rPr>
              <a:t>With different exploration tasks, the project also aims to analyze the effect of different factors such as launch site, payload mass, booster version, etc.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63832"/>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For the project, the data was collected using </a:t>
            </a:r>
            <a:r>
              <a:rPr lang="en-US" sz="7600" dirty="0">
                <a:solidFill>
                  <a:schemeClr val="bg2">
                    <a:lumMod val="50000"/>
                  </a:schemeClr>
                </a:solidFill>
                <a:latin typeface="Abadi"/>
              </a:rPr>
              <a:t>API calls to </a:t>
            </a:r>
            <a:r>
              <a:rPr lang="en-US" sz="7600" dirty="0" smtClean="0">
                <a:solidFill>
                  <a:schemeClr val="bg2">
                    <a:lumMod val="50000"/>
                  </a:schemeClr>
                </a:solidFill>
                <a:latin typeface="Abadi"/>
              </a:rPr>
              <a:t>api.spacexdata.com using the requests module in Python. We also scraped data from Wikipedia page of Falcon 9  launches.</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8400" dirty="0" smtClean="0">
                <a:solidFill>
                  <a:schemeClr val="accent3">
                    <a:lumMod val="25000"/>
                  </a:schemeClr>
                </a:solidFill>
                <a:latin typeface="Abadi"/>
              </a:rPr>
              <a:t>To process data, we used the pandas module in Python for analysis and feature engineering.</a:t>
            </a:r>
          </a:p>
          <a:p>
            <a:pPr>
              <a:lnSpc>
                <a:spcPct val="120000"/>
              </a:lnSpc>
              <a:spcBef>
                <a:spcPts val="1400"/>
              </a:spcBef>
            </a:pPr>
            <a:r>
              <a:rPr lang="en-US" sz="8800" dirty="0" smtClean="0">
                <a:solidFill>
                  <a:schemeClr val="accent3">
                    <a:lumMod val="25000"/>
                  </a:schemeClr>
                </a:solidFill>
                <a:latin typeface="Abadi"/>
              </a:rPr>
              <a:t>Perform </a:t>
            </a:r>
            <a:r>
              <a:rPr lang="en-US" sz="8800" dirty="0">
                <a:solidFill>
                  <a:schemeClr val="accent3">
                    <a:lumMod val="25000"/>
                  </a:schemeClr>
                </a:solidFill>
                <a:latin typeface="Abadi"/>
              </a:rPr>
              <a:t>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8400" dirty="0" smtClean="0">
                <a:solidFill>
                  <a:schemeClr val="accent3">
                    <a:lumMod val="25000"/>
                  </a:schemeClr>
                </a:solidFill>
                <a:latin typeface="Abadi"/>
              </a:rPr>
              <a:t>To build classification models, we used the </a:t>
            </a:r>
            <a:r>
              <a:rPr lang="en-US" sz="8400" dirty="0" err="1" smtClean="0">
                <a:solidFill>
                  <a:schemeClr val="accent3">
                    <a:lumMod val="25000"/>
                  </a:schemeClr>
                </a:solidFill>
                <a:latin typeface="Abadi"/>
              </a:rPr>
              <a:t>scikit</a:t>
            </a:r>
            <a:r>
              <a:rPr lang="en-US" sz="8400" dirty="0" smtClean="0">
                <a:solidFill>
                  <a:schemeClr val="accent3">
                    <a:lumMod val="25000"/>
                  </a:schemeClr>
                </a:solidFill>
                <a:latin typeface="Abadi"/>
              </a:rPr>
              <a:t>-learn module in Python.</a:t>
            </a:r>
            <a:endParaRPr lang="en-US" sz="84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data was collected using two approaches. </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The first approach uses the requests module in Python to fetch </a:t>
            </a:r>
            <a:r>
              <a:rPr lang="en-US" sz="1800" dirty="0">
                <a:solidFill>
                  <a:schemeClr val="accent3">
                    <a:lumMod val="25000"/>
                  </a:schemeClr>
                </a:solidFill>
                <a:latin typeface="Abadi" panose="020B0604020104020204" pitchFamily="34" charset="0"/>
              </a:rPr>
              <a:t>data from </a:t>
            </a:r>
            <a:r>
              <a:rPr lang="en-US" sz="1800" dirty="0" smtClean="0">
                <a:solidFill>
                  <a:schemeClr val="accent3">
                    <a:lumMod val="25000"/>
                  </a:schemeClr>
                </a:solidFill>
                <a:latin typeface="Abadi" panose="020B0604020104020204" pitchFamily="34" charset="0"/>
              </a:rPr>
              <a:t>api.spacexdata.com.</a:t>
            </a:r>
          </a:p>
          <a:p>
            <a:pPr lvl="1">
              <a:lnSpc>
                <a:spcPct val="100000"/>
              </a:lnSpc>
              <a:spcBef>
                <a:spcPts val="1400"/>
              </a:spcBef>
            </a:pPr>
            <a:r>
              <a:rPr lang="en-US" sz="1800" dirty="0" smtClean="0">
                <a:solidFill>
                  <a:schemeClr val="accent3">
                    <a:lumMod val="25000"/>
                  </a:schemeClr>
                </a:solidFill>
                <a:latin typeface="Abadi" panose="020B0604020104020204" pitchFamily="34" charset="0"/>
              </a:rPr>
              <a:t>The second approach uses  the </a:t>
            </a:r>
            <a:r>
              <a:rPr lang="en-US" sz="1800" dirty="0">
                <a:solidFill>
                  <a:schemeClr val="accent3">
                    <a:lumMod val="25000"/>
                  </a:schemeClr>
                </a:solidFill>
                <a:latin typeface="Abadi" panose="020B0604020104020204" pitchFamily="34" charset="0"/>
              </a:rPr>
              <a:t>requests </a:t>
            </a:r>
            <a:r>
              <a:rPr lang="en-US" sz="1800" dirty="0" smtClean="0">
                <a:solidFill>
                  <a:schemeClr val="accent3">
                    <a:lumMod val="25000"/>
                  </a:schemeClr>
                </a:solidFill>
                <a:latin typeface="Abadi" panose="020B0604020104020204" pitchFamily="34" charset="0"/>
              </a:rPr>
              <a:t>module and the BeautifulSoup module to fetch data </a:t>
            </a:r>
            <a:r>
              <a:rPr lang="en-US" sz="1800" dirty="0" smtClean="0">
                <a:solidFill>
                  <a:schemeClr val="accent3">
                    <a:lumMod val="25000"/>
                  </a:schemeClr>
                </a:solidFill>
                <a:latin typeface="Abadi" panose="020B0604020104020204"/>
              </a:rPr>
              <a:t>from “</a:t>
            </a:r>
            <a:r>
              <a:rPr lang="en-US" sz="1800" dirty="0" smtClean="0">
                <a:latin typeface="Abadi" panose="020B0604020104020204"/>
              </a:rPr>
              <a:t>List </a:t>
            </a:r>
            <a:r>
              <a:rPr lang="en-US" sz="1800" dirty="0">
                <a:latin typeface="Abadi" panose="020B0604020104020204"/>
              </a:rPr>
              <a:t>of Falcon 9 and Falcon Heavy </a:t>
            </a:r>
            <a:r>
              <a:rPr lang="en-US" sz="1800" dirty="0" smtClean="0">
                <a:latin typeface="Abadi" panose="020B0604020104020204"/>
              </a:rPr>
              <a:t>launches” Wikipedia page.</a:t>
            </a:r>
            <a:endParaRPr lang="en-US" sz="1800" dirty="0">
              <a:solidFill>
                <a:schemeClr val="accent3">
                  <a:lumMod val="25000"/>
                </a:schemeClr>
              </a:solidFill>
              <a:latin typeface="Abadi" panose="020B0604020104020204"/>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data collection process has been presented in the next slides.</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a:rPr>
              <a:t>To collect data, we use the requests module in Python to make API calls to </a:t>
            </a:r>
            <a:r>
              <a:rPr lang="en-US" sz="2200" dirty="0">
                <a:solidFill>
                  <a:schemeClr val="accent3">
                    <a:lumMod val="25000"/>
                  </a:schemeClr>
                </a:solidFill>
                <a:latin typeface="Abadi"/>
              </a:rPr>
              <a:t>different endpoints at </a:t>
            </a:r>
            <a:r>
              <a:rPr lang="en-US" sz="2200" dirty="0" smtClean="0">
                <a:solidFill>
                  <a:schemeClr val="accent3">
                    <a:lumMod val="25000"/>
                  </a:schemeClr>
                </a:solidFill>
                <a:latin typeface="Abadi"/>
              </a:rPr>
              <a:t>api.spacexdata.com. </a:t>
            </a:r>
            <a:endParaRPr lang="en-US" sz="2200" dirty="0">
              <a:solidFill>
                <a:schemeClr val="accent3">
                  <a:lumMod val="25000"/>
                </a:schemeClr>
              </a:solidFill>
              <a:latin typeface="Abadi"/>
            </a:endParaRPr>
          </a:p>
          <a:p>
            <a:r>
              <a:rPr lang="en-US" dirty="0" smtClean="0"/>
              <a:t>The Jupyter notebook for this task can be found at </a:t>
            </a:r>
            <a:r>
              <a:rPr lang="en-US" dirty="0" smtClean="0">
                <a:hlinkClick r:id="rId3"/>
              </a:rPr>
              <a:t>this link</a:t>
            </a:r>
            <a:r>
              <a:rPr lang="en-US" dirty="0" smtClean="0"/>
              <a:t>.</a:t>
            </a: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73906" y="2846306"/>
            <a:ext cx="5533712" cy="21337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smtClean="0">
                <a:solidFill>
                  <a:schemeClr val="accent3">
                    <a:lumMod val="25000"/>
                  </a:schemeClr>
                </a:solidFill>
                <a:latin typeface="Abadi"/>
              </a:rPr>
              <a:t>To get Falcon 9 data using web scraping, we scraped data from Wikipedia page </a:t>
            </a:r>
            <a:r>
              <a:rPr lang="en-US" sz="2200" dirty="0" smtClean="0">
                <a:solidFill>
                  <a:schemeClr val="accent3">
                    <a:lumMod val="25000"/>
                  </a:schemeClr>
                </a:solidFill>
                <a:latin typeface="Abadi"/>
                <a:hlinkClick r:id="rId3"/>
              </a:rPr>
              <a:t>“List of Falcon 9 and Falcon heavy launches</a:t>
            </a:r>
            <a:r>
              <a:rPr lang="en-US" sz="2200" dirty="0" smtClean="0">
                <a:solidFill>
                  <a:schemeClr val="accent3">
                    <a:lumMod val="25000"/>
                  </a:schemeClr>
                </a:solidFill>
                <a:latin typeface="Abadi"/>
              </a:rPr>
              <a:t>”. Then we extracted data from tables on the page into a CSV file.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smtClean="0">
                <a:solidFill>
                  <a:schemeClr val="accent3">
                    <a:lumMod val="25000"/>
                  </a:schemeClr>
                </a:solidFill>
                <a:latin typeface="Abadi" panose="020B0604020104020204" pitchFamily="34" charset="0"/>
              </a:rPr>
              <a:t>The Jupyter notebook for data collection with web scraping can be found at </a:t>
            </a:r>
            <a:r>
              <a:rPr lang="en-US" sz="2200" dirty="0" smtClean="0">
                <a:solidFill>
                  <a:schemeClr val="accent3">
                    <a:lumMod val="25000"/>
                  </a:schemeClr>
                </a:solidFill>
                <a:latin typeface="Abadi" panose="020B0604020104020204" pitchFamily="34" charset="0"/>
                <a:hlinkClick r:id="rId4"/>
              </a:rPr>
              <a:t>this link</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27811" y="2866073"/>
            <a:ext cx="5343451" cy="2145376"/>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982</TotalTime>
  <Words>2073</Words>
  <Application>Microsoft Office PowerPoint</Application>
  <PresentationFormat>Widescreen</PresentationFormat>
  <Paragraphs>247</Paragraphs>
  <Slides>47</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Abadi</vt:lpstr>
      <vt:lpstr>Arial</vt:lpstr>
      <vt:lpstr>Arial Black</vt:lpstr>
      <vt:lpstr>Calibri</vt:lpstr>
      <vt:lpstr>Calibri Light</vt:lpstr>
      <vt:lpstr>IBM Plex Mono SemiBold</vt:lpstr>
      <vt:lpstr>IBM Plex Mono Text</vt:lpstr>
      <vt:lpstr>SF Pro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Aditya Raj</cp:lastModifiedBy>
  <cp:revision>219</cp:revision>
  <dcterms:created xsi:type="dcterms:W3CDTF">2021-04-29T18:58:34Z</dcterms:created>
  <dcterms:modified xsi:type="dcterms:W3CDTF">2024-03-09T20:56:52Z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